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3"/>
  </p:handoutMasterIdLst>
  <p:sldIdLst>
    <p:sldId id="256" r:id="rId2"/>
    <p:sldId id="257" r:id="rId3"/>
    <p:sldId id="258" r:id="rId4"/>
    <p:sldId id="260" r:id="rId5"/>
    <p:sldId id="261" r:id="rId6"/>
    <p:sldId id="266" r:id="rId7"/>
    <p:sldId id="262" r:id="rId8"/>
    <p:sldId id="263" r:id="rId9"/>
    <p:sldId id="265" r:id="rId10"/>
    <p:sldId id="259"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2" autoAdjust="0"/>
    <p:restoredTop sz="94660"/>
  </p:normalViewPr>
  <p:slideViewPr>
    <p:cSldViewPr>
      <p:cViewPr varScale="1">
        <p:scale>
          <a:sx n="71" d="100"/>
          <a:sy n="71" d="100"/>
        </p:scale>
        <p:origin x="-112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743AA0D-9DFA-4E2C-B62D-1AE7F4B831DC}" type="datetimeFigureOut">
              <a:rPr lang="en-US" smtClean="0"/>
              <a:pPr/>
              <a:t>9/24/2010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9537324-2E7B-425A-808F-57343EEB702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DC194E5-6B93-403D-BB3D-48B70918729C}" type="datetimeFigureOut">
              <a:rPr lang="en-US" smtClean="0"/>
              <a:pPr/>
              <a:t>9/24/2010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0847B76-DB9E-4054-AFE5-124D531D433F}"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C194E5-6B93-403D-BB3D-48B70918729C}" type="datetimeFigureOut">
              <a:rPr lang="en-US" smtClean="0"/>
              <a:pPr/>
              <a:t>9/24/2010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847B76-DB9E-4054-AFE5-124D531D433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D0847B76-DB9E-4054-AFE5-124D531D433F}"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C194E5-6B93-403D-BB3D-48B70918729C}" type="datetimeFigureOut">
              <a:rPr lang="en-US" smtClean="0"/>
              <a:pPr/>
              <a:t>9/24/2010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DC194E5-6B93-403D-BB3D-48B70918729C}" type="datetimeFigureOut">
              <a:rPr lang="en-US" smtClean="0"/>
              <a:pPr/>
              <a:t>9/24/2010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D0847B76-DB9E-4054-AFE5-124D531D433F}"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9DC194E5-6B93-403D-BB3D-48B70918729C}" type="datetimeFigureOut">
              <a:rPr lang="en-US" smtClean="0"/>
              <a:pPr/>
              <a:t>9/24/2010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0847B76-DB9E-4054-AFE5-124D531D433F}"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DC194E5-6B93-403D-BB3D-48B70918729C}" type="datetimeFigureOut">
              <a:rPr lang="en-US" smtClean="0"/>
              <a:pPr/>
              <a:t>9/24/2010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847B76-DB9E-4054-AFE5-124D531D433F}"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DC194E5-6B93-403D-BB3D-48B70918729C}" type="datetimeFigureOut">
              <a:rPr lang="en-US" smtClean="0"/>
              <a:pPr/>
              <a:t>9/24/2010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D0847B76-DB9E-4054-AFE5-124D531D433F}"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DC194E5-6B93-403D-BB3D-48B70918729C}" type="datetimeFigureOut">
              <a:rPr lang="en-US" smtClean="0"/>
              <a:pPr/>
              <a:t>9/24/2010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D0847B76-DB9E-4054-AFE5-124D531D43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DC194E5-6B93-403D-BB3D-48B70918729C}" type="datetimeFigureOut">
              <a:rPr lang="en-US" smtClean="0"/>
              <a:pPr/>
              <a:t>9/24/2010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D0847B76-DB9E-4054-AFE5-124D531D43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D0847B76-DB9E-4054-AFE5-124D531D433F}"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9DC194E5-6B93-403D-BB3D-48B70918729C}" type="datetimeFigureOut">
              <a:rPr lang="en-US" smtClean="0"/>
              <a:pPr/>
              <a:t>9/24/2010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D0847B76-DB9E-4054-AFE5-124D531D433F}"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9DC194E5-6B93-403D-BB3D-48B70918729C}" type="datetimeFigureOut">
              <a:rPr lang="en-US" smtClean="0"/>
              <a:pPr/>
              <a:t>9/24/2010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DC194E5-6B93-403D-BB3D-48B70918729C}" type="datetimeFigureOut">
              <a:rPr lang="en-US" smtClean="0"/>
              <a:pPr/>
              <a:t>9/24/2010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D0847B76-DB9E-4054-AFE5-124D531D433F}"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895600"/>
            <a:ext cx="6400800" cy="1752600"/>
          </a:xfrm>
        </p:spPr>
        <p:txBody>
          <a:bodyPr/>
          <a:lstStyle/>
          <a:p>
            <a:r>
              <a:rPr lang="en-US" dirty="0" smtClean="0"/>
              <a:t>By: Skyler Northcutt</a:t>
            </a:r>
          </a:p>
          <a:p>
            <a:r>
              <a:rPr lang="en-US" dirty="0" smtClean="0"/>
              <a:t>and</a:t>
            </a:r>
          </a:p>
          <a:p>
            <a:r>
              <a:rPr lang="en-US" dirty="0" smtClean="0"/>
              <a:t>Vivian </a:t>
            </a:r>
            <a:r>
              <a:rPr lang="en-US" dirty="0" err="1" smtClean="0"/>
              <a:t>Skumpija</a:t>
            </a:r>
            <a:r>
              <a:rPr lang="en-US" dirty="0" smtClean="0"/>
              <a:t> </a:t>
            </a:r>
            <a:endParaRPr lang="en-US" dirty="0"/>
          </a:p>
        </p:txBody>
      </p:sp>
      <p:sp>
        <p:nvSpPr>
          <p:cNvPr id="2" name="Title 1"/>
          <p:cNvSpPr>
            <a:spLocks noGrp="1"/>
          </p:cNvSpPr>
          <p:nvPr>
            <p:ph type="ctrTitle"/>
          </p:nvPr>
        </p:nvSpPr>
        <p:spPr/>
        <p:txBody>
          <a:bodyPr/>
          <a:lstStyle/>
          <a:p>
            <a:r>
              <a:rPr lang="en-US" dirty="0" smtClean="0"/>
              <a:t>Saltines in 60</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Errors</a:t>
            </a:r>
            <a:endParaRPr lang="en-US" dirty="0"/>
          </a:p>
        </p:txBody>
      </p:sp>
      <p:sp>
        <p:nvSpPr>
          <p:cNvPr id="3" name="Content Placeholder 2"/>
          <p:cNvSpPr>
            <a:spLocks noGrp="1"/>
          </p:cNvSpPr>
          <p:nvPr>
            <p:ph sz="quarter" idx="1"/>
          </p:nvPr>
        </p:nvSpPr>
        <p:spPr>
          <a:xfrm>
            <a:off x="301752" y="1527048"/>
            <a:ext cx="4194048" cy="4797552"/>
          </a:xfrm>
        </p:spPr>
        <p:txBody>
          <a:bodyPr/>
          <a:lstStyle/>
          <a:p>
            <a:r>
              <a:rPr lang="en-US" dirty="0" smtClean="0"/>
              <a:t>Effort </a:t>
            </a:r>
          </a:p>
          <a:p>
            <a:r>
              <a:rPr lang="en-US" dirty="0" smtClean="0"/>
              <a:t>Experienced</a:t>
            </a:r>
          </a:p>
          <a:p>
            <a:r>
              <a:rPr lang="en-US" dirty="0" smtClean="0"/>
              <a:t>Awkwardness</a:t>
            </a:r>
          </a:p>
          <a:p>
            <a:r>
              <a:rPr lang="en-US" dirty="0" smtClean="0"/>
              <a:t>Fullness</a:t>
            </a:r>
          </a:p>
          <a:p>
            <a:r>
              <a:rPr lang="en-US" dirty="0" smtClean="0"/>
              <a:t>Distaste</a:t>
            </a:r>
          </a:p>
          <a:p>
            <a:r>
              <a:rPr lang="en-US" dirty="0" smtClean="0"/>
              <a:t>How much water did the subject drink that day</a:t>
            </a:r>
          </a:p>
          <a:p>
            <a:pPr>
              <a:buNone/>
            </a:pPr>
            <a:endParaRPr lang="en-US" dirty="0" smtClean="0"/>
          </a:p>
          <a:p>
            <a:endParaRPr lang="en-US" dirty="0" smtClean="0"/>
          </a:p>
        </p:txBody>
      </p:sp>
      <p:pic>
        <p:nvPicPr>
          <p:cNvPr id="1026" name="Picture 2" descr="http://www.quitsmokingonline.com/quitsmokingnatural/images/glass-of-water.jpg"/>
          <p:cNvPicPr>
            <a:picLocks noChangeAspect="1" noChangeArrowheads="1"/>
          </p:cNvPicPr>
          <p:nvPr/>
        </p:nvPicPr>
        <p:blipFill>
          <a:blip r:embed="rId2" cstate="print"/>
          <a:srcRect/>
          <a:stretch>
            <a:fillRect/>
          </a:stretch>
        </p:blipFill>
        <p:spPr bwMode="auto">
          <a:xfrm>
            <a:off x="6248400" y="1371600"/>
            <a:ext cx="2514600" cy="3143250"/>
          </a:xfrm>
          <a:prstGeom prst="rect">
            <a:avLst/>
          </a:prstGeom>
          <a:noFill/>
        </p:spPr>
      </p:pic>
      <p:pic>
        <p:nvPicPr>
          <p:cNvPr id="3074" name="Picture 2" descr="http://www.rachelleb.com/images/football_rachelle_saltines.jpg"/>
          <p:cNvPicPr>
            <a:picLocks noChangeAspect="1" noChangeArrowheads="1"/>
          </p:cNvPicPr>
          <p:nvPr/>
        </p:nvPicPr>
        <p:blipFill>
          <a:blip r:embed="rId3" cstate="print"/>
          <a:srcRect/>
          <a:stretch>
            <a:fillRect/>
          </a:stretch>
        </p:blipFill>
        <p:spPr bwMode="auto">
          <a:xfrm>
            <a:off x="4572000" y="3886200"/>
            <a:ext cx="3124200" cy="2429933"/>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smtClean="0"/>
              <a:t>Overall provided support for the Saltine Challenge Theory.</a:t>
            </a:r>
          </a:p>
          <a:p>
            <a:pPr lvl="1"/>
            <a:r>
              <a:rPr lang="en-US" dirty="0" smtClean="0"/>
              <a:t>Had one person who discredited theory that it was “impossible”</a:t>
            </a:r>
          </a:p>
          <a:p>
            <a:r>
              <a:rPr lang="en-US" dirty="0" smtClean="0"/>
              <a:t>Clear mode of 3	</a:t>
            </a:r>
          </a:p>
          <a:p>
            <a:pPr lvl="1"/>
            <a:r>
              <a:rPr lang="en-US" dirty="0" smtClean="0"/>
              <a:t> Those not full were able to eat at least 3</a:t>
            </a:r>
          </a:p>
          <a:p>
            <a:r>
              <a:rPr lang="en-US" dirty="0" smtClean="0"/>
              <a:t>G</a:t>
            </a:r>
            <a:r>
              <a:rPr lang="en-US" dirty="0" smtClean="0"/>
              <a:t>ender</a:t>
            </a:r>
            <a:r>
              <a:rPr lang="en-US" dirty="0" smtClean="0"/>
              <a:t>, favorite type of snack, and fullness proved to all have different associations to the final amount of crackers that were eaten</a:t>
            </a:r>
          </a:p>
          <a:p>
            <a:pPr lvl="1"/>
            <a:r>
              <a:rPr lang="en-US" dirty="0" smtClean="0"/>
              <a:t>Comparing the favorite type of snack and the amount eaten had no link to one another</a:t>
            </a:r>
          </a:p>
          <a:p>
            <a:pPr lvl="1"/>
            <a:r>
              <a:rPr lang="en-US" dirty="0" smtClean="0"/>
              <a:t>Looking at fullness and gender, 62.50% of males and 34.78 % of the females were not full at the start of the challenge	</a:t>
            </a:r>
          </a:p>
          <a:p>
            <a:pPr lvl="2"/>
            <a:r>
              <a:rPr lang="en-US" dirty="0" smtClean="0"/>
              <a:t>Male range (0, 6) versus Female range (1, 5)</a:t>
            </a:r>
          </a:p>
          <a:p>
            <a:pPr lvl="2"/>
            <a:r>
              <a:rPr lang="en-US" dirty="0" smtClean="0"/>
              <a:t>Males had a larger range, causing a larger standard deviation of the male’s scores</a:t>
            </a:r>
          </a:p>
          <a:p>
            <a:r>
              <a:rPr lang="en-US" dirty="0" smtClean="0"/>
              <a:t>In conclusion, there are no independent variables in the data set to draw a correlation between; it may lie within factors that take form in greater depth and circumspection. </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Task</a:t>
            </a:r>
            <a:endParaRPr lang="en-US" dirty="0"/>
          </a:p>
        </p:txBody>
      </p:sp>
      <p:sp>
        <p:nvSpPr>
          <p:cNvPr id="3" name="Content Placeholder 2"/>
          <p:cNvSpPr>
            <a:spLocks noGrp="1"/>
          </p:cNvSpPr>
          <p:nvPr>
            <p:ph sz="quarter" idx="1"/>
          </p:nvPr>
        </p:nvSpPr>
        <p:spPr>
          <a:xfrm>
            <a:off x="457200" y="1371600"/>
            <a:ext cx="4041648" cy="5029200"/>
          </a:xfrm>
        </p:spPr>
        <p:txBody>
          <a:bodyPr>
            <a:normAutofit fontScale="92500" lnSpcReduction="10000"/>
          </a:bodyPr>
          <a:lstStyle/>
          <a:p>
            <a:r>
              <a:rPr lang="en-US" dirty="0" smtClean="0"/>
              <a:t>31 subjects</a:t>
            </a:r>
          </a:p>
          <a:p>
            <a:r>
              <a:rPr lang="en-US" dirty="0" smtClean="0"/>
              <a:t>How many saltines can the subject eat in 60 seconds</a:t>
            </a:r>
          </a:p>
          <a:p>
            <a:r>
              <a:rPr lang="en-US" dirty="0" smtClean="0"/>
              <a:t>Categorical factors</a:t>
            </a:r>
          </a:p>
          <a:p>
            <a:pPr lvl="1"/>
            <a:r>
              <a:rPr lang="en-US" dirty="0" smtClean="0"/>
              <a:t>Gender </a:t>
            </a:r>
          </a:p>
          <a:p>
            <a:pPr lvl="2"/>
            <a:r>
              <a:rPr lang="en-US" dirty="0" smtClean="0"/>
              <a:t>Male/Female</a:t>
            </a:r>
          </a:p>
          <a:p>
            <a:pPr lvl="1"/>
            <a:r>
              <a:rPr lang="en-US" dirty="0" smtClean="0"/>
              <a:t>Favorite type of snacks</a:t>
            </a:r>
          </a:p>
          <a:p>
            <a:pPr lvl="2"/>
            <a:r>
              <a:rPr lang="en-US" dirty="0" smtClean="0"/>
              <a:t>Fruit and vegetables</a:t>
            </a:r>
          </a:p>
          <a:p>
            <a:pPr lvl="2"/>
            <a:r>
              <a:rPr lang="en-US" dirty="0" smtClean="0"/>
              <a:t>Chips, crackers, or pretzels</a:t>
            </a:r>
          </a:p>
          <a:p>
            <a:pPr lvl="2"/>
            <a:r>
              <a:rPr lang="en-US" dirty="0" smtClean="0"/>
              <a:t>Yogurt or dairy </a:t>
            </a:r>
          </a:p>
          <a:p>
            <a:pPr lvl="2"/>
            <a:r>
              <a:rPr lang="en-US" dirty="0" smtClean="0"/>
              <a:t>Other </a:t>
            </a:r>
          </a:p>
          <a:p>
            <a:pPr lvl="1"/>
            <a:r>
              <a:rPr lang="en-US" dirty="0" smtClean="0"/>
              <a:t>Are you full? </a:t>
            </a:r>
          </a:p>
          <a:p>
            <a:pPr lvl="2"/>
            <a:r>
              <a:rPr lang="en-US" dirty="0" smtClean="0"/>
              <a:t>Yes/No</a:t>
            </a:r>
          </a:p>
          <a:p>
            <a:pPr lvl="1">
              <a:buNone/>
            </a:pPr>
            <a:endParaRPr lang="en-US" dirty="0" smtClean="0"/>
          </a:p>
        </p:txBody>
      </p:sp>
      <p:pic>
        <p:nvPicPr>
          <p:cNvPr id="3074" name="Picture 2" descr="http://t3.gstatic.com/images?q=tbn:zqrfpfzAV2y7oM:http://i429.photobucket.com/albums/qq11/castrorh/saltines.jpg&amp;t=1"/>
          <p:cNvPicPr>
            <a:picLocks noChangeAspect="1" noChangeArrowheads="1"/>
          </p:cNvPicPr>
          <p:nvPr/>
        </p:nvPicPr>
        <p:blipFill>
          <a:blip r:embed="rId2" cstate="print"/>
          <a:srcRect/>
          <a:stretch>
            <a:fillRect/>
          </a:stretch>
        </p:blipFill>
        <p:spPr bwMode="auto">
          <a:xfrm>
            <a:off x="4419600" y="1600200"/>
            <a:ext cx="3701278" cy="240982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3.gstatic.com/images?q=tbn:K-MHQgc6A1opwM:http://sedgwick.files.wordpress.com/2010/02/american-nabisco-saltines-crackers-16oz-box-519-p.jpeg&amp;t=1"/>
          <p:cNvPicPr>
            <a:picLocks noChangeAspect="1" noChangeArrowheads="1"/>
          </p:cNvPicPr>
          <p:nvPr/>
        </p:nvPicPr>
        <p:blipFill>
          <a:blip r:embed="rId2" cstate="print"/>
          <a:srcRect/>
          <a:stretch>
            <a:fillRect/>
          </a:stretch>
        </p:blipFill>
        <p:spPr bwMode="auto">
          <a:xfrm>
            <a:off x="4876800" y="1233602"/>
            <a:ext cx="3949186" cy="2347798"/>
          </a:xfrm>
          <a:prstGeom prst="rect">
            <a:avLst/>
          </a:prstGeom>
          <a:noFill/>
        </p:spPr>
      </p:pic>
      <p:sp>
        <p:nvSpPr>
          <p:cNvPr id="2" name="Title 1"/>
          <p:cNvSpPr>
            <a:spLocks noGrp="1"/>
          </p:cNvSpPr>
          <p:nvPr>
            <p:ph type="title"/>
          </p:nvPr>
        </p:nvSpPr>
        <p:spPr/>
        <p:txBody>
          <a:bodyPr/>
          <a:lstStyle/>
          <a:p>
            <a:r>
              <a:rPr lang="en-US" dirty="0" smtClean="0"/>
              <a:t>We Chose to Test this “Saltine Challenge” </a:t>
            </a:r>
            <a:endParaRPr lang="en-US" dirty="0"/>
          </a:p>
        </p:txBody>
      </p:sp>
      <p:sp>
        <p:nvSpPr>
          <p:cNvPr id="3" name="Content Placeholder 2"/>
          <p:cNvSpPr>
            <a:spLocks noGrp="1"/>
          </p:cNvSpPr>
          <p:nvPr>
            <p:ph sz="quarter" idx="1"/>
          </p:nvPr>
        </p:nvSpPr>
        <p:spPr>
          <a:xfrm>
            <a:off x="301752" y="1524000"/>
            <a:ext cx="4041648" cy="4575048"/>
          </a:xfrm>
        </p:spPr>
        <p:txBody>
          <a:bodyPr>
            <a:normAutofit fontScale="92500"/>
          </a:bodyPr>
          <a:lstStyle/>
          <a:p>
            <a:r>
              <a:rPr lang="en-US" dirty="0" smtClean="0"/>
              <a:t>Said to be impossible to eat over 6 in a minute</a:t>
            </a:r>
          </a:p>
          <a:p>
            <a:r>
              <a:rPr lang="en-US" dirty="0" smtClean="0"/>
              <a:t>Rules</a:t>
            </a:r>
          </a:p>
          <a:p>
            <a:pPr lvl="1"/>
            <a:r>
              <a:rPr lang="en-US" dirty="0" smtClean="0"/>
              <a:t>60 Seconds allowed</a:t>
            </a:r>
          </a:p>
          <a:p>
            <a:pPr lvl="1"/>
            <a:r>
              <a:rPr lang="en-US" dirty="0" smtClean="0"/>
              <a:t>No drink allowed during the time allotted</a:t>
            </a:r>
          </a:p>
          <a:p>
            <a:pPr lvl="1"/>
            <a:r>
              <a:rPr lang="en-US" dirty="0" smtClean="0"/>
              <a:t>Everything must be swallowed to be counted</a:t>
            </a:r>
          </a:p>
          <a:p>
            <a:pPr lvl="1"/>
            <a:r>
              <a:rPr lang="en-US" dirty="0" smtClean="0"/>
              <a:t>Subject could place as many saltines in their mouth as he or she pleased</a:t>
            </a:r>
          </a:p>
          <a:p>
            <a:pPr>
              <a:buNone/>
            </a:pPr>
            <a:r>
              <a:rPr lang="en-US" dirty="0" smtClean="0"/>
              <a:t> </a:t>
            </a:r>
            <a:endParaRPr lang="en-US" dirty="0"/>
          </a:p>
        </p:txBody>
      </p:sp>
      <p:pic>
        <p:nvPicPr>
          <p:cNvPr id="8194" name="Picture 2" descr="http://i.ytimg.com/vi/5y06g_mF10Y/0.jpg"/>
          <p:cNvPicPr>
            <a:picLocks noChangeAspect="1" noChangeArrowheads="1"/>
          </p:cNvPicPr>
          <p:nvPr/>
        </p:nvPicPr>
        <p:blipFill>
          <a:blip r:embed="rId3" cstate="print"/>
          <a:srcRect/>
          <a:stretch>
            <a:fillRect/>
          </a:stretch>
        </p:blipFill>
        <p:spPr bwMode="auto">
          <a:xfrm>
            <a:off x="4267200" y="3276600"/>
            <a:ext cx="4419600" cy="331470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Graphical Display of Data</a:t>
            </a:r>
            <a:endParaRPr lang="en-US" dirty="0"/>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228600" y="1676400"/>
            <a:ext cx="4495800" cy="3667806"/>
          </a:xfrm>
          <a:prstGeom prst="rect">
            <a:avLst/>
          </a:prstGeom>
          <a:noFill/>
          <a:ln w="9525">
            <a:noFill/>
            <a:miter lim="800000"/>
            <a:headEnd/>
            <a:tailEnd/>
          </a:ln>
          <a:effectLst/>
        </p:spPr>
      </p:pic>
      <p:sp>
        <p:nvSpPr>
          <p:cNvPr id="5" name="TextBox 4"/>
          <p:cNvSpPr txBox="1"/>
          <p:nvPr/>
        </p:nvSpPr>
        <p:spPr>
          <a:xfrm>
            <a:off x="5181600" y="1752600"/>
            <a:ext cx="3657600" cy="3139321"/>
          </a:xfrm>
          <a:prstGeom prst="rect">
            <a:avLst/>
          </a:prstGeom>
          <a:noFill/>
        </p:spPr>
        <p:txBody>
          <a:bodyPr wrap="square" rtlCol="0">
            <a:spAutoFit/>
          </a:bodyPr>
          <a:lstStyle/>
          <a:p>
            <a:pPr>
              <a:buFont typeface="Arial" pitchFamily="34" charset="0"/>
              <a:buChar char="•"/>
            </a:pPr>
            <a:r>
              <a:rPr lang="en-US" dirty="0" smtClean="0"/>
              <a:t>5# Summary</a:t>
            </a:r>
          </a:p>
          <a:p>
            <a:pPr lvl="1">
              <a:buFont typeface="Arial" pitchFamily="34" charset="0"/>
              <a:buChar char="•"/>
            </a:pPr>
            <a:r>
              <a:rPr lang="en-US" dirty="0" smtClean="0"/>
              <a:t>Min:0</a:t>
            </a:r>
          </a:p>
          <a:p>
            <a:pPr lvl="1">
              <a:buFont typeface="Arial" pitchFamily="34" charset="0"/>
              <a:buChar char="•"/>
            </a:pPr>
            <a:r>
              <a:rPr lang="en-US" dirty="0" smtClean="0"/>
              <a:t>Q1:2</a:t>
            </a:r>
          </a:p>
          <a:p>
            <a:pPr lvl="1">
              <a:buFont typeface="Arial" pitchFamily="34" charset="0"/>
              <a:buChar char="•"/>
            </a:pPr>
            <a:r>
              <a:rPr lang="en-US" dirty="0" smtClean="0"/>
              <a:t>Median:3</a:t>
            </a:r>
          </a:p>
          <a:p>
            <a:pPr lvl="1">
              <a:buFont typeface="Arial" pitchFamily="34" charset="0"/>
              <a:buChar char="•"/>
            </a:pPr>
            <a:r>
              <a:rPr lang="en-US" dirty="0" smtClean="0"/>
              <a:t>Q3:4</a:t>
            </a:r>
          </a:p>
          <a:p>
            <a:pPr lvl="1">
              <a:buFont typeface="Arial" pitchFamily="34" charset="0"/>
              <a:buChar char="•"/>
            </a:pPr>
            <a:r>
              <a:rPr lang="en-US" dirty="0" smtClean="0"/>
              <a:t>Maximum:6</a:t>
            </a:r>
          </a:p>
          <a:p>
            <a:pPr lvl="1"/>
            <a:endParaRPr lang="en-US" dirty="0" smtClean="0"/>
          </a:p>
          <a:p>
            <a:pPr>
              <a:buFont typeface="Arial" pitchFamily="34" charset="0"/>
              <a:buChar char="•"/>
            </a:pPr>
            <a:r>
              <a:rPr lang="en-US" dirty="0" smtClean="0"/>
              <a:t>Mean: 3</a:t>
            </a:r>
          </a:p>
          <a:p>
            <a:pPr>
              <a:buFont typeface="Arial" pitchFamily="34" charset="0"/>
              <a:buChar char="•"/>
            </a:pPr>
            <a:r>
              <a:rPr lang="en-US" dirty="0" smtClean="0"/>
              <a:t>Std Dev: 1.29</a:t>
            </a:r>
          </a:p>
          <a:p>
            <a:pPr>
              <a:buFont typeface="Arial" pitchFamily="34" charset="0"/>
              <a:buChar char="•"/>
            </a:pPr>
            <a:r>
              <a:rPr lang="en-US" dirty="0" smtClean="0"/>
              <a:t>Variance: 1.66</a:t>
            </a:r>
          </a:p>
          <a:p>
            <a:endParaRPr lang="en-US" dirty="0"/>
          </a:p>
        </p:txBody>
      </p:sp>
      <p:sp>
        <p:nvSpPr>
          <p:cNvPr id="6" name="TextBox 5"/>
          <p:cNvSpPr txBox="1"/>
          <p:nvPr/>
        </p:nvSpPr>
        <p:spPr>
          <a:xfrm>
            <a:off x="381000" y="5486400"/>
            <a:ext cx="8305800" cy="1200329"/>
          </a:xfrm>
          <a:prstGeom prst="rect">
            <a:avLst/>
          </a:prstGeom>
          <a:noFill/>
        </p:spPr>
        <p:txBody>
          <a:bodyPr wrap="square" rtlCol="0">
            <a:spAutoFit/>
          </a:bodyPr>
          <a:lstStyle/>
          <a:p>
            <a:r>
              <a:rPr lang="en-US" dirty="0" smtClean="0"/>
              <a:t>The distribution  is roughly symmetric; this is also shown through the fact that the mean and median equal one another.  This is also gives our center at around 3.  The range is from (0,6).  The distribution is unimodal, and there are no outliers or gaps.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Graphical Displays of Categorical Data</a:t>
            </a:r>
            <a:endParaRPr lang="en-US" dirty="0"/>
          </a:p>
        </p:txBody>
      </p:sp>
      <p:pic>
        <p:nvPicPr>
          <p:cNvPr id="2050" name="Picture 2"/>
          <p:cNvPicPr>
            <a:picLocks noGrp="1" noChangeAspect="1" noChangeArrowheads="1"/>
          </p:cNvPicPr>
          <p:nvPr>
            <p:ph sz="quarter" idx="1"/>
          </p:nvPr>
        </p:nvPicPr>
        <p:blipFill>
          <a:blip r:embed="rId2" cstate="print"/>
          <a:srcRect/>
          <a:stretch>
            <a:fillRect/>
          </a:stretch>
        </p:blipFill>
        <p:spPr bwMode="auto">
          <a:xfrm>
            <a:off x="228600" y="1447800"/>
            <a:ext cx="3746423" cy="27432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5410200" y="1371600"/>
            <a:ext cx="3429000" cy="2814851"/>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cstate="print"/>
          <a:srcRect/>
          <a:stretch>
            <a:fillRect/>
          </a:stretch>
        </p:blipFill>
        <p:spPr bwMode="auto">
          <a:xfrm>
            <a:off x="2895600" y="4267200"/>
            <a:ext cx="3712029" cy="2362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Normal Probability </a:t>
            </a:r>
            <a:endParaRPr lang="en-US" dirty="0"/>
          </a:p>
        </p:txBody>
      </p:sp>
      <p:pic>
        <p:nvPicPr>
          <p:cNvPr id="21506" name="Picture 2"/>
          <p:cNvPicPr>
            <a:picLocks noGrp="1" noChangeAspect="1" noChangeArrowheads="1"/>
          </p:cNvPicPr>
          <p:nvPr>
            <p:ph sz="quarter" idx="1"/>
          </p:nvPr>
        </p:nvPicPr>
        <p:blipFill>
          <a:blip r:embed="rId2" cstate="print"/>
          <a:srcRect/>
          <a:stretch>
            <a:fillRect/>
          </a:stretch>
        </p:blipFill>
        <p:spPr bwMode="auto">
          <a:xfrm>
            <a:off x="304800" y="1524000"/>
            <a:ext cx="4950300" cy="4038600"/>
          </a:xfrm>
          <a:prstGeom prst="rect">
            <a:avLst/>
          </a:prstGeom>
          <a:noFill/>
          <a:ln w="9525">
            <a:noFill/>
            <a:miter lim="800000"/>
            <a:headEnd/>
            <a:tailEnd/>
          </a:ln>
          <a:effectLst/>
        </p:spPr>
      </p:pic>
      <p:pic>
        <p:nvPicPr>
          <p:cNvPr id="7" name="Picture 2"/>
          <p:cNvPicPr>
            <a:picLocks noChangeAspect="1" noChangeArrowheads="1"/>
          </p:cNvPicPr>
          <p:nvPr/>
        </p:nvPicPr>
        <p:blipFill>
          <a:blip r:embed="rId3" cstate="print"/>
          <a:srcRect/>
          <a:stretch>
            <a:fillRect/>
          </a:stretch>
        </p:blipFill>
        <p:spPr bwMode="auto">
          <a:xfrm>
            <a:off x="5334000" y="3581400"/>
            <a:ext cx="3581400" cy="2921812"/>
          </a:xfrm>
          <a:prstGeom prst="rect">
            <a:avLst/>
          </a:prstGeom>
          <a:noFill/>
          <a:ln w="9525">
            <a:noFill/>
            <a:miter lim="800000"/>
            <a:headEnd/>
            <a:tailEnd/>
          </a:ln>
          <a:effectLst/>
        </p:spPr>
      </p:pic>
      <p:sp>
        <p:nvSpPr>
          <p:cNvPr id="8" name="TextBox 7"/>
          <p:cNvSpPr txBox="1"/>
          <p:nvPr/>
        </p:nvSpPr>
        <p:spPr>
          <a:xfrm>
            <a:off x="5410200" y="1524000"/>
            <a:ext cx="3505200" cy="1754326"/>
          </a:xfrm>
          <a:prstGeom prst="rect">
            <a:avLst/>
          </a:prstGeom>
          <a:noFill/>
        </p:spPr>
        <p:txBody>
          <a:bodyPr wrap="square" rtlCol="0">
            <a:spAutoFit/>
          </a:bodyPr>
          <a:lstStyle/>
          <a:p>
            <a:pPr>
              <a:buFont typeface="Arial" pitchFamily="34" charset="0"/>
              <a:buChar char="•"/>
            </a:pPr>
            <a:r>
              <a:rPr lang="en-US" dirty="0" smtClean="0"/>
              <a:t>Normal</a:t>
            </a:r>
          </a:p>
          <a:p>
            <a:pPr>
              <a:buFont typeface="Arial" pitchFamily="34" charset="0"/>
              <a:buChar char="•"/>
            </a:pPr>
            <a:r>
              <a:rPr lang="en-US" dirty="0" smtClean="0"/>
              <a:t>Due to the way our data is ( no half scores)</a:t>
            </a:r>
          </a:p>
          <a:p>
            <a:pPr>
              <a:buFont typeface="Arial" pitchFamily="34" charset="0"/>
              <a:buChar char="•"/>
            </a:pPr>
            <a:r>
              <a:rPr lang="en-US" dirty="0" smtClean="0"/>
              <a:t>Don’t make straight horizontal line, but only because of our data points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Vivian vs. Skyler Data</a:t>
            </a:r>
            <a:endParaRPr lang="en-US" dirty="0"/>
          </a:p>
        </p:txBody>
      </p:sp>
      <p:pic>
        <p:nvPicPr>
          <p:cNvPr id="3074" name="Picture 2"/>
          <p:cNvPicPr>
            <a:picLocks noGrp="1" noChangeAspect="1" noChangeArrowheads="1"/>
          </p:cNvPicPr>
          <p:nvPr>
            <p:ph sz="quarter" idx="1"/>
          </p:nvPr>
        </p:nvPicPr>
        <p:blipFill>
          <a:blip r:embed="rId2" cstate="print"/>
          <a:srcRect/>
          <a:stretch>
            <a:fillRect/>
          </a:stretch>
        </p:blipFill>
        <p:spPr bwMode="auto">
          <a:xfrm>
            <a:off x="457200" y="1676400"/>
            <a:ext cx="5105400" cy="4165135"/>
          </a:xfrm>
          <a:prstGeom prst="rect">
            <a:avLst/>
          </a:prstGeom>
          <a:noFill/>
          <a:ln w="9525">
            <a:noFill/>
            <a:miter lim="800000"/>
            <a:headEnd/>
            <a:tailEnd/>
          </a:ln>
          <a:effectLst/>
        </p:spPr>
      </p:pic>
      <p:sp>
        <p:nvSpPr>
          <p:cNvPr id="4" name="TextBox 3"/>
          <p:cNvSpPr txBox="1"/>
          <p:nvPr/>
        </p:nvSpPr>
        <p:spPr>
          <a:xfrm>
            <a:off x="5791200" y="1752600"/>
            <a:ext cx="2971800" cy="2585323"/>
          </a:xfrm>
          <a:prstGeom prst="rect">
            <a:avLst/>
          </a:prstGeom>
          <a:noFill/>
        </p:spPr>
        <p:txBody>
          <a:bodyPr wrap="square" rtlCol="0">
            <a:spAutoFit/>
          </a:bodyPr>
          <a:lstStyle/>
          <a:p>
            <a:pPr>
              <a:buFont typeface="Arial" pitchFamily="34" charset="0"/>
              <a:buChar char="•"/>
            </a:pPr>
            <a:r>
              <a:rPr lang="en-US" dirty="0" smtClean="0"/>
              <a:t>Different range numbers, but same difference in range</a:t>
            </a:r>
          </a:p>
          <a:p>
            <a:pPr>
              <a:buFont typeface="Arial" pitchFamily="34" charset="0"/>
              <a:buChar char="•"/>
            </a:pPr>
            <a:r>
              <a:rPr lang="en-US" dirty="0" smtClean="0"/>
              <a:t>Same quartile and median levels</a:t>
            </a:r>
          </a:p>
          <a:p>
            <a:pPr>
              <a:buFont typeface="Arial" pitchFamily="34" charset="0"/>
              <a:buChar char="•"/>
            </a:pPr>
            <a:r>
              <a:rPr lang="en-US" dirty="0" smtClean="0"/>
              <a:t>Same center</a:t>
            </a:r>
          </a:p>
          <a:p>
            <a:pPr>
              <a:buFont typeface="Arial" pitchFamily="34" charset="0"/>
              <a:buChar char="•"/>
            </a:pPr>
            <a:r>
              <a:rPr lang="en-US" dirty="0" smtClean="0"/>
              <a:t>Box plots are both symmetric</a:t>
            </a:r>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Way Table of Categorical Data</a:t>
            </a:r>
            <a:endParaRPr lang="en-US" dirty="0"/>
          </a:p>
        </p:txBody>
      </p:sp>
      <p:pic>
        <p:nvPicPr>
          <p:cNvPr id="5" name="Picture 4"/>
          <p:cNvPicPr/>
          <p:nvPr/>
        </p:nvPicPr>
        <p:blipFill>
          <a:blip r:embed="rId2" cstate="print"/>
          <a:srcRect/>
          <a:stretch>
            <a:fillRect/>
          </a:stretch>
        </p:blipFill>
        <p:spPr bwMode="auto">
          <a:xfrm>
            <a:off x="381000" y="1676401"/>
            <a:ext cx="6096000" cy="4572000"/>
          </a:xfrm>
          <a:prstGeom prst="rect">
            <a:avLst/>
          </a:prstGeom>
          <a:noFill/>
          <a:ln w="9525">
            <a:noFill/>
            <a:miter lim="800000"/>
            <a:headEnd/>
            <a:tailEnd/>
          </a:ln>
        </p:spPr>
      </p:pic>
      <p:sp>
        <p:nvSpPr>
          <p:cNvPr id="7" name="TextBox 6"/>
          <p:cNvSpPr txBox="1"/>
          <p:nvPr/>
        </p:nvSpPr>
        <p:spPr>
          <a:xfrm>
            <a:off x="6096000" y="1752600"/>
            <a:ext cx="2895600" cy="5355312"/>
          </a:xfrm>
          <a:prstGeom prst="rect">
            <a:avLst/>
          </a:prstGeom>
          <a:noFill/>
        </p:spPr>
        <p:txBody>
          <a:bodyPr wrap="square" rtlCol="0">
            <a:spAutoFit/>
          </a:bodyPr>
          <a:lstStyle/>
          <a:p>
            <a:r>
              <a:rPr lang="en-US" b="1" u="sng" dirty="0" smtClean="0"/>
              <a:t>Marginal Distributions</a:t>
            </a:r>
          </a:p>
          <a:p>
            <a:r>
              <a:rPr lang="en-US" dirty="0" smtClean="0"/>
              <a:t>Gender:</a:t>
            </a:r>
          </a:p>
          <a:p>
            <a:r>
              <a:rPr lang="en-US" dirty="0" smtClean="0"/>
              <a:t>   Female</a:t>
            </a:r>
          </a:p>
          <a:p>
            <a:r>
              <a:rPr lang="en-US" dirty="0" smtClean="0"/>
              <a:t>	74.19 %</a:t>
            </a:r>
          </a:p>
          <a:p>
            <a:r>
              <a:rPr lang="en-US" dirty="0" smtClean="0"/>
              <a:t>   Male</a:t>
            </a:r>
          </a:p>
          <a:p>
            <a:r>
              <a:rPr lang="en-US" dirty="0" smtClean="0"/>
              <a:t>	25.81 %</a:t>
            </a:r>
          </a:p>
          <a:p>
            <a:endParaRPr lang="en-US" dirty="0" smtClean="0"/>
          </a:p>
          <a:p>
            <a:r>
              <a:rPr lang="en-US" dirty="0" smtClean="0"/>
              <a:t>Favorite Type of Snack:</a:t>
            </a:r>
          </a:p>
          <a:p>
            <a:r>
              <a:rPr lang="en-US" dirty="0" smtClean="0"/>
              <a:t>   Crackers/Chips/ Pretzels</a:t>
            </a:r>
          </a:p>
          <a:p>
            <a:r>
              <a:rPr lang="en-US" dirty="0" smtClean="0"/>
              <a:t>	41.94 %</a:t>
            </a:r>
          </a:p>
          <a:p>
            <a:r>
              <a:rPr lang="en-US" dirty="0" smtClean="0"/>
              <a:t>   Fruits/ Vegetables </a:t>
            </a:r>
          </a:p>
          <a:p>
            <a:r>
              <a:rPr lang="en-US" dirty="0" smtClean="0"/>
              <a:t>	45.16 %</a:t>
            </a:r>
          </a:p>
          <a:p>
            <a:r>
              <a:rPr lang="en-US" dirty="0" smtClean="0"/>
              <a:t>   Yogurt/ Dairy</a:t>
            </a:r>
          </a:p>
          <a:p>
            <a:r>
              <a:rPr lang="en-US" dirty="0" smtClean="0"/>
              <a:t>	12. 90 %</a:t>
            </a:r>
          </a:p>
          <a:p>
            <a:r>
              <a:rPr lang="en-US" dirty="0" smtClean="0"/>
              <a:t>   Other</a:t>
            </a:r>
          </a:p>
          <a:p>
            <a:r>
              <a:rPr lang="en-US" dirty="0" smtClean="0"/>
              <a:t>	0 %</a:t>
            </a:r>
          </a:p>
          <a:p>
            <a:r>
              <a:rPr lang="en-US" dirty="0" smtClean="0"/>
              <a:t>	</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this show us?</a:t>
            </a:r>
            <a:endParaRPr lang="en-US" dirty="0"/>
          </a:p>
        </p:txBody>
      </p:sp>
      <p:sp>
        <p:nvSpPr>
          <p:cNvPr id="3" name="Content Placeholder 2"/>
          <p:cNvSpPr>
            <a:spLocks noGrp="1"/>
          </p:cNvSpPr>
          <p:nvPr>
            <p:ph sz="quarter" idx="1"/>
          </p:nvPr>
        </p:nvSpPr>
        <p:spPr/>
        <p:txBody>
          <a:bodyPr/>
          <a:lstStyle/>
          <a:p>
            <a:r>
              <a:rPr lang="en-US" dirty="0" smtClean="0"/>
              <a:t>Variables gender and type of snack preferred are no independent of either	</a:t>
            </a:r>
          </a:p>
          <a:p>
            <a:pPr lvl="1"/>
            <a:r>
              <a:rPr lang="en-US" dirty="0" smtClean="0"/>
              <a:t>Shown by comparing the percentages of the conditional of gender and the marginal of type of snack or vice versa</a:t>
            </a:r>
          </a:p>
          <a:p>
            <a:pPr lvl="1"/>
            <a:endParaRPr lang="en-US" dirty="0"/>
          </a:p>
        </p:txBody>
      </p:sp>
      <p:pic>
        <p:nvPicPr>
          <p:cNvPr id="4" name="Picture 3"/>
          <p:cNvPicPr/>
          <p:nvPr/>
        </p:nvPicPr>
        <p:blipFill>
          <a:blip r:embed="rId3" cstate="print"/>
          <a:srcRect/>
          <a:stretch>
            <a:fillRect/>
          </a:stretch>
        </p:blipFill>
        <p:spPr bwMode="auto">
          <a:xfrm>
            <a:off x="609600" y="3200400"/>
            <a:ext cx="5334000" cy="3048001"/>
          </a:xfrm>
          <a:prstGeom prst="rect">
            <a:avLst/>
          </a:prstGeom>
          <a:noFill/>
          <a:ln w="9525">
            <a:noFill/>
            <a:miter lim="800000"/>
            <a:headEnd/>
            <a:tailEnd/>
          </a:ln>
        </p:spPr>
      </p:pic>
      <p:sp>
        <p:nvSpPr>
          <p:cNvPr id="5" name="Rectangle 4"/>
          <p:cNvSpPr/>
          <p:nvPr/>
        </p:nvSpPr>
        <p:spPr>
          <a:xfrm>
            <a:off x="5562600" y="3352800"/>
            <a:ext cx="2133600" cy="2800767"/>
          </a:xfrm>
          <a:prstGeom prst="rect">
            <a:avLst/>
          </a:prstGeom>
        </p:spPr>
        <p:txBody>
          <a:bodyPr wrap="square">
            <a:spAutoFit/>
          </a:bodyPr>
          <a:lstStyle/>
          <a:p>
            <a:r>
              <a:rPr lang="en-US" sz="1100" b="1" u="sng" dirty="0" smtClean="0"/>
              <a:t>Marginal Distributions</a:t>
            </a:r>
          </a:p>
          <a:p>
            <a:r>
              <a:rPr lang="en-US" sz="1100" dirty="0" smtClean="0"/>
              <a:t>Gender:</a:t>
            </a:r>
          </a:p>
          <a:p>
            <a:r>
              <a:rPr lang="en-US" sz="1100" dirty="0" smtClean="0"/>
              <a:t>   Female</a:t>
            </a:r>
          </a:p>
          <a:p>
            <a:r>
              <a:rPr lang="en-US" sz="1100" dirty="0" smtClean="0"/>
              <a:t>	74.19 %</a:t>
            </a:r>
          </a:p>
          <a:p>
            <a:r>
              <a:rPr lang="en-US" sz="1100" dirty="0" smtClean="0"/>
              <a:t>   Male</a:t>
            </a:r>
          </a:p>
          <a:p>
            <a:r>
              <a:rPr lang="en-US" sz="1100" dirty="0" smtClean="0"/>
              <a:t>	25.81 %</a:t>
            </a:r>
          </a:p>
          <a:p>
            <a:endParaRPr lang="en-US" sz="1100" dirty="0" smtClean="0"/>
          </a:p>
          <a:p>
            <a:r>
              <a:rPr lang="en-US" sz="1100" dirty="0" smtClean="0"/>
              <a:t>Favorite Type of Snack:</a:t>
            </a:r>
          </a:p>
          <a:p>
            <a:r>
              <a:rPr lang="en-US" sz="1100" dirty="0" smtClean="0"/>
              <a:t>   Crackers/Chips/ Pretzels</a:t>
            </a:r>
          </a:p>
          <a:p>
            <a:r>
              <a:rPr lang="en-US" sz="1100" dirty="0" smtClean="0"/>
              <a:t>	41.94 %</a:t>
            </a:r>
          </a:p>
          <a:p>
            <a:r>
              <a:rPr lang="en-US" sz="1100" dirty="0" smtClean="0"/>
              <a:t>   Fruits/ Vegetables </a:t>
            </a:r>
          </a:p>
          <a:p>
            <a:r>
              <a:rPr lang="en-US" sz="1100" dirty="0" smtClean="0"/>
              <a:t>	45.16 %</a:t>
            </a:r>
          </a:p>
          <a:p>
            <a:r>
              <a:rPr lang="en-US" sz="1100" dirty="0" smtClean="0"/>
              <a:t>   Yogurt/ Dairy</a:t>
            </a:r>
          </a:p>
          <a:p>
            <a:r>
              <a:rPr lang="en-US" sz="1100" dirty="0" smtClean="0"/>
              <a:t>	12. 90 %</a:t>
            </a:r>
          </a:p>
          <a:p>
            <a:r>
              <a:rPr lang="en-US" sz="1100" dirty="0" smtClean="0"/>
              <a:t>   Other</a:t>
            </a:r>
          </a:p>
          <a:p>
            <a:r>
              <a:rPr lang="en-US" sz="1100" dirty="0" smtClean="0"/>
              <a:t>	0 %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292</TotalTime>
  <Words>312</Words>
  <Application>Microsoft Office PowerPoint</Application>
  <PresentationFormat>On-screen Show (4:3)</PresentationFormat>
  <Paragraphs>102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Civic</vt:lpstr>
      <vt:lpstr>Saltines in 60</vt:lpstr>
      <vt:lpstr>The Task</vt:lpstr>
      <vt:lpstr>We Chose to Test this “Saltine Challenge” </vt:lpstr>
      <vt:lpstr>Graphical Display of Data</vt:lpstr>
      <vt:lpstr>Graphical Displays of Categorical Data</vt:lpstr>
      <vt:lpstr> Normal Probability </vt:lpstr>
      <vt:lpstr>Vivian vs. Skyler Data</vt:lpstr>
      <vt:lpstr>Two Way Table of Categorical Data</vt:lpstr>
      <vt:lpstr>What Does this show us?</vt:lpstr>
      <vt:lpstr>Possible Errors</vt:lpstr>
      <vt:lpstr>Conclusion</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Saltines in 60</dc:title>
  <dc:creator>Northcutt.S171</dc:creator>
  <cp:lastModifiedBy>Northcutt.S171</cp:lastModifiedBy>
  <cp:revision>26</cp:revision>
  <dcterms:created xsi:type="dcterms:W3CDTF">2010-09-23T15:33:29Z</dcterms:created>
  <dcterms:modified xsi:type="dcterms:W3CDTF">2010-09-24T15:21:35Z</dcterms:modified>
</cp:coreProperties>
</file>